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Hanken Grotesk"/>
      <p:regular r:id="rId55"/>
      <p:bold r:id="rId56"/>
      <p:italic r:id="rId57"/>
      <p:boldItalic r:id="rId58"/>
    </p:embeddedFont>
    <p:embeddedFont>
      <p:font typeface="Inter Light"/>
      <p:regular r:id="rId59"/>
      <p:bold r:id="rId60"/>
    </p:embeddedFont>
    <p:embeddedFont>
      <p:font typeface="Hanken Grotesk SemiBold"/>
      <p:regular r:id="rId61"/>
      <p:bold r:id="rId62"/>
      <p:italic r:id="rId63"/>
      <p:boldItalic r:id="rId64"/>
    </p:embeddedFont>
    <p:embeddedFont>
      <p:font typeface="Inter"/>
      <p:regular r:id="rId65"/>
      <p:bold r:id="rId66"/>
    </p:embeddedFont>
    <p:embeddedFont>
      <p:font typeface="Inter Medium"/>
      <p:regular r:id="rId67"/>
      <p:bold r:id="rId68"/>
    </p:embeddedFont>
    <p:embeddedFont>
      <p:font typeface="Inter Black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20C38C-CBAA-4C0F-893C-8620566B3F0C}">
  <a:tblStyle styleId="{3320C38C-CBAA-4C0F-893C-8620566B3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ankenGroteskSemiBold-bold.fntdata"/><Relationship Id="rId61" Type="http://schemas.openxmlformats.org/officeDocument/2006/relationships/font" Target="fonts/HankenGroteskSemiBold-regular.fntdata"/><Relationship Id="rId20" Type="http://schemas.openxmlformats.org/officeDocument/2006/relationships/slide" Target="slides/slide13.xml"/><Relationship Id="rId64" Type="http://schemas.openxmlformats.org/officeDocument/2006/relationships/font" Target="fonts/HankenGroteskSemiBold-boldItalic.fntdata"/><Relationship Id="rId63" Type="http://schemas.openxmlformats.org/officeDocument/2006/relationships/font" Target="fonts/HankenGroteskSemiBold-italic.fntdata"/><Relationship Id="rId22" Type="http://schemas.openxmlformats.org/officeDocument/2006/relationships/slide" Target="slides/slide15.xml"/><Relationship Id="rId66" Type="http://schemas.openxmlformats.org/officeDocument/2006/relationships/font" Target="fonts/Inter-bold.fntdata"/><Relationship Id="rId21" Type="http://schemas.openxmlformats.org/officeDocument/2006/relationships/slide" Target="slides/slide14.xml"/><Relationship Id="rId65" Type="http://schemas.openxmlformats.org/officeDocument/2006/relationships/font" Target="fonts/Inter-regular.fntdata"/><Relationship Id="rId24" Type="http://schemas.openxmlformats.org/officeDocument/2006/relationships/slide" Target="slides/slide17.xml"/><Relationship Id="rId68" Type="http://schemas.openxmlformats.org/officeDocument/2006/relationships/font" Target="fonts/InterMedium-bold.fntdata"/><Relationship Id="rId23" Type="http://schemas.openxmlformats.org/officeDocument/2006/relationships/slide" Target="slides/slide16.xml"/><Relationship Id="rId67" Type="http://schemas.openxmlformats.org/officeDocument/2006/relationships/font" Target="fonts/InterMedium-regular.fntdata"/><Relationship Id="rId60" Type="http://schemas.openxmlformats.org/officeDocument/2006/relationships/font" Target="fonts/InterLigh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nterBlack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HankenGrotesk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HankenGrotesk-italic.fntdata"/><Relationship Id="rId12" Type="http://schemas.openxmlformats.org/officeDocument/2006/relationships/slide" Target="slides/slide5.xml"/><Relationship Id="rId56" Type="http://schemas.openxmlformats.org/officeDocument/2006/relationships/font" Target="fonts/HankenGrotesk-bold.fntdata"/><Relationship Id="rId15" Type="http://schemas.openxmlformats.org/officeDocument/2006/relationships/slide" Target="slides/slide8.xml"/><Relationship Id="rId59" Type="http://schemas.openxmlformats.org/officeDocument/2006/relationships/font" Target="fonts/InterLight-regular.fntdata"/><Relationship Id="rId14" Type="http://schemas.openxmlformats.org/officeDocument/2006/relationships/slide" Target="slides/slide7.xml"/><Relationship Id="rId58" Type="http://schemas.openxmlformats.org/officeDocument/2006/relationships/font" Target="fonts/HankenGrotesk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SLIDES_API167857249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SLIDES_API16785724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db6c306d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db6c306d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8968821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8968821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870ce1c8d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870ce1c8d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8968821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8968821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8968821b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8968821b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dcbb1904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dcbb1904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dcbb1904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dcbb1904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dcbb1904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dcbb1904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dcbb1904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dcbb1904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8968821b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8968821b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SLIDES_API167857249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SLIDES_API167857249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cc92ae3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cc92ae3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dcbb190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adcbb190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dcbb190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dcbb190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941235a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941235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cc92ae3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cc92ae3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cc64dc3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cc64dc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cc92ae3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acc92ae3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d630dde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ad630dd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d630dde4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ad630dde4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d630dde4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ad630dde4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870ce1c8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870ce1c8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d630dde4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d630dde4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d630dde4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d630dde4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d630dde4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d630dde4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d630dde4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d630dde4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ad630dde4f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ad630dde4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ad9d9860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ad9d9860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d9d9860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ad9d9860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dcbb1904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dcbb190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d9d98600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ad9d98600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d9d98600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ad9d98600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870ce1c8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870ce1c8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d9d9860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ad9d9860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d9d98600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d9d98600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d9d98600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d9d98600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da5955ac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ada5955ac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da5955a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ada5955a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adcbb1904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adcbb1904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da5955a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ada5955a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ada5955a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ada5955a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870ce1c8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870ce1c8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870ce1c8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870ce1c8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8968821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8968821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870ce1c8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870ce1c8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8968821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8968821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" name="Google Shape;87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" name="Google Shape;88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5" name="Google Shape;95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6893395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5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0" name="Google Shape;130;p25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5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2" name="Google Shape;132;p25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1" name="Google Shape;141;p26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4" name="Google Shape;144;p26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9" name="Google Shape;179;p30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0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0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30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32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3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4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1100550" y="4092775"/>
            <a:ext cx="465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Anass BOUTAKAOUA</a:t>
            </a:r>
            <a:endParaRPr sz="20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Senior Frontend Developer</a:t>
            </a:r>
            <a:endParaRPr sz="15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{logo}"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75" y="911019"/>
            <a:ext cx="994900" cy="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550" y="583575"/>
            <a:ext cx="2035475" cy="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29" name="Google Shape;229;p36"/>
          <p:cNvSpPr txBox="1"/>
          <p:nvPr>
            <p:ph type="ctrTitle"/>
          </p:nvPr>
        </p:nvSpPr>
        <p:spPr>
          <a:xfrm>
            <a:off x="11005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chemeClr val="accent1"/>
                </a:solidFill>
              </a:rPr>
              <a:t>Vue.js 3 for Beginners</a:t>
            </a:r>
            <a:endParaRPr sz="3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457200" y="1017725"/>
            <a:ext cx="4608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List Rendering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To render lists in Vue.js, use the </a:t>
            </a:r>
            <a:r>
              <a:rPr b="1" lang="fr" sz="1300">
                <a:solidFill>
                  <a:schemeClr val="accent1"/>
                </a:solidFill>
              </a:rPr>
              <a:t>v-for</a:t>
            </a:r>
            <a:r>
              <a:rPr lang="fr" sz="1300"/>
              <a:t> directive to loop through an array or an object and pass the data to a component. Use the</a:t>
            </a:r>
            <a:r>
              <a:rPr b="1" lang="fr" sz="1300">
                <a:solidFill>
                  <a:schemeClr val="accent1"/>
                </a:solidFill>
              </a:rPr>
              <a:t> :key</a:t>
            </a:r>
            <a:r>
              <a:rPr lang="fr" sz="1300"/>
              <a:t> attribute to optimize the rendering.</a:t>
            </a:r>
            <a:endParaRPr sz="1300"/>
          </a:p>
        </p:txBody>
      </p:sp>
      <p:sp>
        <p:nvSpPr>
          <p:cNvPr id="295" name="Google Shape;295;p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Rendering Data and Handling Events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3">
            <a:alphaModFix/>
          </a:blip>
          <a:srcRect b="4525" l="3040" r="2235" t="2933"/>
          <a:stretch/>
        </p:blipFill>
        <p:spPr>
          <a:xfrm>
            <a:off x="4906525" y="1017725"/>
            <a:ext cx="4237476" cy="3456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idx="1" type="body"/>
          </p:nvPr>
        </p:nvSpPr>
        <p:spPr>
          <a:xfrm>
            <a:off x="457200" y="1017725"/>
            <a:ext cx="4608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Event binding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300"/>
              <a:t>Binding events allows you to </a:t>
            </a:r>
            <a:r>
              <a:rPr lang="fr" sz="1300">
                <a:solidFill>
                  <a:schemeClr val="accent1"/>
                </a:solidFill>
              </a:rPr>
              <a:t>observe </a:t>
            </a:r>
            <a:r>
              <a:rPr lang="fr" sz="1300"/>
              <a:t>and react to user actions, including keystrokes, mouse movements, clicks, and touches.</a:t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Rendering Data and Handling Events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 rotWithShape="1">
          <a:blip r:embed="rId3">
            <a:alphaModFix/>
          </a:blip>
          <a:srcRect b="10159" l="9157" r="9733" t="9019"/>
          <a:stretch/>
        </p:blipFill>
        <p:spPr>
          <a:xfrm>
            <a:off x="5307950" y="1378250"/>
            <a:ext cx="3660700" cy="361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6"/>
          <p:cNvCxnSpPr/>
          <p:nvPr/>
        </p:nvCxnSpPr>
        <p:spPr>
          <a:xfrm>
            <a:off x="6586975" y="2347925"/>
            <a:ext cx="50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1017725"/>
            <a:ext cx="51657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Property binding </a:t>
            </a:r>
            <a:r>
              <a:rPr lang="fr" sz="1300"/>
              <a:t>(Bind to an HTML attribute)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 </a:t>
            </a:r>
            <a:endParaRPr sz="1300"/>
          </a:p>
        </p:txBody>
      </p:sp>
      <p:sp>
        <p:nvSpPr>
          <p:cNvPr id="312" name="Google Shape;312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Rendering Data and Handling Events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313" name="Google Shape;313;p47"/>
          <p:cNvPicPr preferRelativeResize="0"/>
          <p:nvPr/>
        </p:nvPicPr>
        <p:blipFill rotWithShape="1">
          <a:blip r:embed="rId3">
            <a:alphaModFix/>
          </a:blip>
          <a:srcRect b="14463" l="9519" r="10217" t="15966"/>
          <a:stretch/>
        </p:blipFill>
        <p:spPr>
          <a:xfrm>
            <a:off x="749125" y="1932375"/>
            <a:ext cx="4634150" cy="257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7"/>
          <p:cNvCxnSpPr>
            <a:endCxn id="315" idx="0"/>
          </p:cNvCxnSpPr>
          <p:nvPr/>
        </p:nvCxnSpPr>
        <p:spPr>
          <a:xfrm flipH="1">
            <a:off x="2067400" y="2097375"/>
            <a:ext cx="3735300" cy="51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6" name="Google Shape;316;p47"/>
          <p:cNvCxnSpPr>
            <a:endCxn id="317" idx="0"/>
          </p:cNvCxnSpPr>
          <p:nvPr/>
        </p:nvCxnSpPr>
        <p:spPr>
          <a:xfrm flipH="1">
            <a:off x="2262100" y="3216000"/>
            <a:ext cx="3610500" cy="32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8" name="Google Shape;318;p47"/>
          <p:cNvSpPr txBox="1"/>
          <p:nvPr/>
        </p:nvSpPr>
        <p:spPr>
          <a:xfrm>
            <a:off x="5802675" y="1867650"/>
            <a:ext cx="2207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Full v-bind syntax</a:t>
            </a:r>
            <a:endParaRPr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5872575" y="3034600"/>
            <a:ext cx="2207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Shortcut syntax</a:t>
            </a:r>
            <a:endParaRPr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47"/>
          <p:cNvSpPr/>
          <p:nvPr/>
        </p:nvSpPr>
        <p:spPr>
          <a:xfrm>
            <a:off x="1538050" y="2613975"/>
            <a:ext cx="10587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47"/>
          <p:cNvSpPr/>
          <p:nvPr/>
        </p:nvSpPr>
        <p:spPr>
          <a:xfrm>
            <a:off x="1538050" y="3545400"/>
            <a:ext cx="1448100" cy="37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457200" y="1118375"/>
            <a:ext cx="4608600" cy="3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Two-way binding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300"/>
              <a:t>P</a:t>
            </a:r>
            <a:r>
              <a:rPr lang="fr" sz="1300"/>
              <a:t>rovides a mechanism for components to share data, enabling the simultaneous listening for events and updating of values between parent and child components.</a:t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326" name="Google Shape;326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Rendering Data and Handling Events</a:t>
            </a:r>
            <a:endParaRPr sz="2520">
              <a:solidFill>
                <a:schemeClr val="accent1"/>
              </a:solidFill>
            </a:endParaRPr>
          </a:p>
        </p:txBody>
      </p:sp>
      <p:cxnSp>
        <p:nvCxnSpPr>
          <p:cNvPr id="327" name="Google Shape;327;p48"/>
          <p:cNvCxnSpPr/>
          <p:nvPr/>
        </p:nvCxnSpPr>
        <p:spPr>
          <a:xfrm>
            <a:off x="6586975" y="2347925"/>
            <a:ext cx="50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b="8168" l="8013" r="8339" t="8650"/>
          <a:stretch/>
        </p:blipFill>
        <p:spPr>
          <a:xfrm>
            <a:off x="5161775" y="1118363"/>
            <a:ext cx="3795474" cy="37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Rendering Data and Handling Events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457200" y="1118375"/>
            <a:ext cx="8099700" cy="3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Introduction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The Reactivity API</a:t>
            </a:r>
            <a:r>
              <a:rPr lang="fr" sz="1300"/>
              <a:t> in Vue serves a crucial role in simplifying the </a:t>
            </a:r>
            <a:r>
              <a:rPr lang="fr" sz="1300">
                <a:solidFill>
                  <a:schemeClr val="accent1"/>
                </a:solidFill>
              </a:rPr>
              <a:t>management of state</a:t>
            </a:r>
            <a:r>
              <a:rPr lang="fr" sz="1300"/>
              <a:t> and </a:t>
            </a:r>
            <a:r>
              <a:rPr lang="fr" sz="1300">
                <a:solidFill>
                  <a:schemeClr val="accent1"/>
                </a:solidFill>
              </a:rPr>
              <a:t>ensuring dynamic updates</a:t>
            </a:r>
            <a:r>
              <a:rPr lang="fr" sz="1300"/>
              <a:t> in response to changes.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It provides developers with a structured and efficient way to handle reactivity in their applications.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342" name="Google Shape;342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Reactivity API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457200" y="1118375"/>
            <a:ext cx="8099700" cy="3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Basic reactivity functions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30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fr" sz="1600">
                <a:solidFill>
                  <a:schemeClr val="accent1"/>
                </a:solidFill>
              </a:rPr>
              <a:t>reactive()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fr" sz="1600">
                <a:solidFill>
                  <a:schemeClr val="accent1"/>
                </a:solidFill>
              </a:rPr>
              <a:t>ref()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fr" sz="1600">
                <a:solidFill>
                  <a:schemeClr val="accent1"/>
                </a:solidFill>
              </a:rPr>
              <a:t>computed()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349" name="Google Shape;349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Reactivity API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350" name="Google Shape;35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Reactivity API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356" name="Google Shape;35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57" name="Google Shape;357;p52"/>
          <p:cNvGraphicFramePr/>
          <p:nvPr/>
        </p:nvGraphicFramePr>
        <p:xfrm>
          <a:off x="457200" y="124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{3320C38C-CBAA-4C0F-893C-8620566B3F0C}</a:tableStyleId>
              </a:tblPr>
              <a:tblGrid>
                <a:gridCol w="1172150"/>
                <a:gridCol w="2942650"/>
                <a:gridCol w="2494425"/>
                <a:gridCol w="162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Function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Purpose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Reactivity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Requires .value?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reactive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Creates a reactive object from an existing object.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Changes to properties within the object trigger reactivity.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ref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Creates a reactive reference to a value.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Changes to the `ref` value itself or primitive values trigger reactivity.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computed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Creates a computed property based on reactive deps.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Automatically tracks dependencies, re-evaluating on dependency changes.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00" y="2451500"/>
            <a:ext cx="442200" cy="4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00" y="3309850"/>
            <a:ext cx="442200" cy="4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Reactivity API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388075" y="2044725"/>
            <a:ext cx="408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20">
                <a:solidFill>
                  <a:schemeClr val="accent1"/>
                </a:solidFill>
              </a:rPr>
              <a:t>Understanding the Vue Instance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75" y="59250"/>
            <a:ext cx="4275749" cy="50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57200" y="1017725"/>
            <a:ext cx="42711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Introduction to Vue.js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Setting Up the Development Environment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Rendering Data and Handling Events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Reactivity API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Understanding the Vue Instance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Understanding Vue components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Communication between components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Routing with Vue Router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State Management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Project 1 - Todo List Application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Project 2 - Mini E-commerce Application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Q&amp;A Session</a:t>
            </a:r>
            <a:endParaRPr sz="1300"/>
          </a:p>
        </p:txBody>
      </p:sp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Agenda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457200" y="1017725"/>
            <a:ext cx="74367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Composition API vs Option API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Composition API</a:t>
            </a:r>
            <a:r>
              <a:rPr lang="fr" sz="1300"/>
              <a:t>: Organizes logic by feature, enhances readability, encourages reusable functions, and provides better TypeScript support. Allows for dynamic imports, making it more tree-shakable.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Options API</a:t>
            </a:r>
            <a:r>
              <a:rPr lang="fr" sz="1300"/>
              <a:t>: Organizes logic by lifecycle, may become verbose, and has limited reusability relying on mixins. Access to the component is indirect, and tree-shakability can be compromised.</a:t>
            </a:r>
            <a:endParaRPr sz="1300"/>
          </a:p>
        </p:txBody>
      </p:sp>
      <p:sp>
        <p:nvSpPr>
          <p:cNvPr id="379" name="Google Shape;379;p5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20">
                <a:solidFill>
                  <a:schemeClr val="accent1"/>
                </a:solidFill>
              </a:rPr>
              <a:t>Understanding the Vue Instance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3">
            <a:alphaModFix/>
          </a:blip>
          <a:srcRect b="7648" l="8722" r="9141" t="12352"/>
          <a:stretch/>
        </p:blipFill>
        <p:spPr>
          <a:xfrm>
            <a:off x="4639301" y="0"/>
            <a:ext cx="45047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 preferRelativeResize="0"/>
          <p:nvPr/>
        </p:nvPicPr>
        <p:blipFill rotWithShape="1">
          <a:blip r:embed="rId4">
            <a:alphaModFix/>
          </a:blip>
          <a:srcRect b="10291" l="8870" r="10704" t="15667"/>
          <a:stretch/>
        </p:blipFill>
        <p:spPr>
          <a:xfrm>
            <a:off x="0" y="403400"/>
            <a:ext cx="4572001" cy="4053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457200" y="1017725"/>
            <a:ext cx="82296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What’s a component ?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Components serve as the fundamental </a:t>
            </a:r>
            <a:r>
              <a:rPr lang="fr" sz="1300">
                <a:solidFill>
                  <a:schemeClr val="accent1"/>
                </a:solidFill>
              </a:rPr>
              <a:t>building blocks</a:t>
            </a:r>
            <a:r>
              <a:rPr lang="fr" sz="1300"/>
              <a:t> for applications. Each component encompasses: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fr" sz="1300"/>
              <a:t>An HTML template specifying the page's rendering.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fr" sz="1300"/>
              <a:t>A JavaScript/TypeScript class defining its behavior.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fr" sz="1300"/>
              <a:t>A CSS selector determining its usage in a template.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300"/>
              <a:buChar char="○"/>
            </a:pPr>
            <a:r>
              <a:rPr lang="fr" sz="1300"/>
              <a:t>Optionally, CSS styles applied to the template.</a:t>
            </a:r>
            <a:endParaRPr sz="1300"/>
          </a:p>
        </p:txBody>
      </p:sp>
      <p:sp>
        <p:nvSpPr>
          <p:cNvPr id="393" name="Google Shape;393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Understanding Vue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394" name="Google Shape;39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457200" y="1017725"/>
            <a:ext cx="82296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Global component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Scope</a:t>
            </a:r>
            <a:r>
              <a:rPr lang="fr" sz="1300"/>
              <a:t>: Registered globally, meaning they are available throughout the entire Vue application.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Registration</a:t>
            </a:r>
            <a:r>
              <a:rPr lang="fr" sz="1300"/>
              <a:t>: Typically registered in the main entry file (main.js) or using the Vue.component method.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Usage</a:t>
            </a:r>
            <a:r>
              <a:rPr lang="fr" sz="1300"/>
              <a:t>: Can be used in any component or template without the need for explicit local registration.</a:t>
            </a:r>
            <a:endParaRPr sz="1300"/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Understanding Vue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457200" y="1017725"/>
            <a:ext cx="82296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Local </a:t>
            </a: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component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Scope</a:t>
            </a:r>
            <a:r>
              <a:rPr lang="fr" sz="1300"/>
              <a:t>: Registered locally within a specific component, limiting their availability to that component and its children.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Registration</a:t>
            </a:r>
            <a:r>
              <a:rPr lang="fr" sz="1300"/>
              <a:t>: Done within the components option of a Vue component.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300">
                <a:solidFill>
                  <a:schemeClr val="accent1"/>
                </a:solidFill>
              </a:rPr>
              <a:t>Usage</a:t>
            </a:r>
            <a:r>
              <a:rPr lang="fr" sz="1300"/>
              <a:t>: Only accessible within the component where they are registered or its child components.</a:t>
            </a:r>
            <a:endParaRPr sz="1300"/>
          </a:p>
        </p:txBody>
      </p:sp>
      <p:sp>
        <p:nvSpPr>
          <p:cNvPr id="407" name="Google Shape;407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Understanding Vue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08" name="Google Shape;40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457200" y="1017725"/>
            <a:ext cx="79794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Creating a component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To create a component in Vue.js, one commonly used approach is employing Single File Components (SFC). This method allows the organization of the template, script, and styles within a single file.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Create a new Vue component file: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fr" sz="1300"/>
              <a:t>Create a new file, for example, MyComponent.vue.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Define the component: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300"/>
              <a:buChar char="○"/>
            </a:pPr>
            <a:r>
              <a:rPr lang="fr" sz="1300"/>
              <a:t>Inside MyComponent.vue, define your component using the &lt;template&gt;, &lt;script&gt;, and &lt;style&gt; blocks.</a:t>
            </a:r>
            <a:endParaRPr sz="1300"/>
          </a:p>
        </p:txBody>
      </p:sp>
      <p:sp>
        <p:nvSpPr>
          <p:cNvPr id="414" name="Google Shape;414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Understanding Vue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15" name="Google Shape;41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Understanding Vue components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421" name="Google Shape;4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457200" y="1017725"/>
            <a:ext cx="79794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Introduction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</a:t>
            </a:r>
            <a:r>
              <a:rPr lang="fr" sz="1300"/>
              <a:t>ommunication between components is a crucial aspect of building dynamic and interactive applications. Components, as modular units, often need to share data, trigger actions, or synchronize their state.</a:t>
            </a:r>
            <a:endParaRPr sz="1300"/>
          </a:p>
        </p:txBody>
      </p:sp>
      <p:sp>
        <p:nvSpPr>
          <p:cNvPr id="428" name="Google Shape;428;p6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Communication between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29" name="Google Shape;42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Parent to Child - Using properties (props)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Components can communicate by passing data from parent to child components through props, allowing for a unidirectional flow of information.</a:t>
            </a:r>
            <a:endParaRPr sz="1300"/>
          </a:p>
        </p:txBody>
      </p:sp>
      <p:sp>
        <p:nvSpPr>
          <p:cNvPr id="435" name="Google Shape;435;p63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Communication between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36" name="Google Shape;43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200" y="2571750"/>
            <a:ext cx="117157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4"/>
          <p:cNvPicPr preferRelativeResize="0"/>
          <p:nvPr/>
        </p:nvPicPr>
        <p:blipFill rotWithShape="1">
          <a:blip r:embed="rId3">
            <a:alphaModFix/>
          </a:blip>
          <a:srcRect b="11171" l="0" r="0" t="11519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4"/>
          <p:cNvPicPr preferRelativeResize="0"/>
          <p:nvPr/>
        </p:nvPicPr>
        <p:blipFill rotWithShape="1">
          <a:blip r:embed="rId4">
            <a:alphaModFix/>
          </a:blip>
          <a:srcRect b="10005" l="0" r="0" t="10013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4"/>
          <p:cNvSpPr txBox="1"/>
          <p:nvPr/>
        </p:nvSpPr>
        <p:spPr>
          <a:xfrm>
            <a:off x="2483000" y="4548975"/>
            <a:ext cx="14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Parent</a:t>
            </a:r>
            <a:endParaRPr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7458100" y="4548975"/>
            <a:ext cx="14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Child</a:t>
            </a:r>
            <a:endParaRPr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57200" y="1017725"/>
            <a:ext cx="83517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What is Vue.js?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A progressive JavaScript framework for building modern user interfaces.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Designed to be incrementally adoptable.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Emphasizes simplicity and flexibility.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2" name="Google Shape;242;p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Introduction to Vue.js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Child </a:t>
            </a: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to Parent - Using custom events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Child components can emit custom events that are then listened to and handled by their parent components, enabling bidirectional communication.</a:t>
            </a:r>
            <a:endParaRPr sz="1300"/>
          </a:p>
        </p:txBody>
      </p:sp>
      <p:sp>
        <p:nvSpPr>
          <p:cNvPr id="452" name="Google Shape;452;p65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Communication between components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53" name="Google Shape;45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4" name="Google Shape;45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200" y="2571750"/>
            <a:ext cx="117157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6"/>
          <p:cNvPicPr preferRelativeResize="0"/>
          <p:nvPr/>
        </p:nvPicPr>
        <p:blipFill rotWithShape="1">
          <a:blip r:embed="rId3">
            <a:alphaModFix/>
          </a:blip>
          <a:srcRect b="11816" l="9071" r="8311" t="0"/>
          <a:stretch/>
        </p:blipFill>
        <p:spPr>
          <a:xfrm>
            <a:off x="4711425" y="60275"/>
            <a:ext cx="4369377" cy="42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6"/>
          <p:cNvPicPr preferRelativeResize="0"/>
          <p:nvPr/>
        </p:nvPicPr>
        <p:blipFill rotWithShape="1">
          <a:blip r:embed="rId4">
            <a:alphaModFix/>
          </a:blip>
          <a:srcRect b="10058" l="6099" r="6770" t="-352"/>
          <a:stretch/>
        </p:blipFill>
        <p:spPr>
          <a:xfrm>
            <a:off x="0" y="152400"/>
            <a:ext cx="4572001" cy="3854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 txBox="1"/>
          <p:nvPr/>
        </p:nvSpPr>
        <p:spPr>
          <a:xfrm>
            <a:off x="2483000" y="4548975"/>
            <a:ext cx="14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Parent</a:t>
            </a:r>
            <a:endParaRPr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66"/>
          <p:cNvSpPr txBox="1"/>
          <p:nvPr/>
        </p:nvSpPr>
        <p:spPr>
          <a:xfrm>
            <a:off x="7458100" y="4548975"/>
            <a:ext cx="14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Child</a:t>
            </a:r>
            <a:endParaRPr sz="1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7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Introduction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Vue Router, a cornerstone for Vue.js applications, empowers seamless navigation and enhanced user experiences in single-page applications (SPAs). </a:t>
            </a:r>
            <a:endParaRPr sz="1300"/>
          </a:p>
        </p:txBody>
      </p:sp>
      <p:sp>
        <p:nvSpPr>
          <p:cNvPr id="469" name="Google Shape;469;p67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Routing with Vue Router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70" name="Google Shape;47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Installation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Install Vue Router using npm or yarn:</a:t>
            </a:r>
            <a:endParaRPr sz="1300"/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9900"/>
                </a:solidFill>
              </a:rPr>
              <a:t>npm </a:t>
            </a:r>
            <a:r>
              <a:rPr lang="fr" sz="1300"/>
              <a:t>install vue-router </a:t>
            </a:r>
            <a:endParaRPr sz="1300"/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300"/>
              <a:t># or </a:t>
            </a:r>
            <a:endParaRPr sz="1300"/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300">
                <a:solidFill>
                  <a:srgbClr val="FF9900"/>
                </a:solidFill>
              </a:rPr>
              <a:t>yarn </a:t>
            </a:r>
            <a:r>
              <a:rPr lang="fr" sz="1300"/>
              <a:t>add vue-router</a:t>
            </a:r>
            <a:endParaRPr sz="1300"/>
          </a:p>
        </p:txBody>
      </p:sp>
      <p:sp>
        <p:nvSpPr>
          <p:cNvPr id="476" name="Google Shape;476;p68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Routing with Vue Router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477" name="Google Shape;47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 txBox="1"/>
          <p:nvPr>
            <p:ph idx="1" type="body"/>
          </p:nvPr>
        </p:nvSpPr>
        <p:spPr>
          <a:xfrm>
            <a:off x="457200" y="1017725"/>
            <a:ext cx="4314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Creating a </a:t>
            </a:r>
            <a:r>
              <a:rPr b="1" lang="fr" sz="202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Router </a:t>
            </a: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Instance: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Go to </a:t>
            </a:r>
            <a:r>
              <a:rPr lang="fr" sz="1300"/>
              <a:t>your main entry file (often main.js)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1" lang="fr" sz="1050">
                <a:solidFill>
                  <a:srgbClr val="C586C0"/>
                </a:solidFill>
                <a:highlight>
                  <a:srgbClr val="1F1F1F"/>
                </a:highlight>
              </a:rPr>
              <a:t>import</a:t>
            </a:r>
            <a:r>
              <a:rPr b="1" lang="fr" sz="1050">
                <a:solidFill>
                  <a:srgbClr val="CCCCCC"/>
                </a:solidFill>
                <a:highlight>
                  <a:srgbClr val="1F1F1F"/>
                </a:highlight>
              </a:rPr>
              <a:t> { </a:t>
            </a:r>
            <a:r>
              <a:rPr b="1" lang="fr" sz="1050">
                <a:solidFill>
                  <a:srgbClr val="9CDCFE"/>
                </a:solidFill>
                <a:highlight>
                  <a:srgbClr val="1F1F1F"/>
                </a:highlight>
              </a:rPr>
              <a:t>createRouter</a:t>
            </a:r>
            <a:r>
              <a:rPr b="1" lang="fr" sz="1050">
                <a:solidFill>
                  <a:srgbClr val="CCCCCC"/>
                </a:solidFill>
                <a:highlight>
                  <a:srgbClr val="1F1F1F"/>
                </a:highlight>
              </a:rPr>
              <a:t>, </a:t>
            </a:r>
            <a:r>
              <a:rPr b="1" lang="fr" sz="1050">
                <a:solidFill>
                  <a:srgbClr val="9CDCFE"/>
                </a:solidFill>
                <a:highlight>
                  <a:srgbClr val="1F1F1F"/>
                </a:highlight>
              </a:rPr>
              <a:t>createWebHashHistory</a:t>
            </a:r>
            <a:r>
              <a:rPr b="1" lang="fr" sz="1050">
                <a:solidFill>
                  <a:srgbClr val="CCCCCC"/>
                </a:solidFill>
                <a:highlight>
                  <a:srgbClr val="1F1F1F"/>
                </a:highlight>
              </a:rPr>
              <a:t> } </a:t>
            </a:r>
            <a:r>
              <a:rPr b="1" lang="fr" sz="1050">
                <a:solidFill>
                  <a:srgbClr val="C586C0"/>
                </a:solidFill>
                <a:highlight>
                  <a:srgbClr val="1F1F1F"/>
                </a:highlight>
              </a:rPr>
              <a:t>from</a:t>
            </a:r>
            <a:r>
              <a:rPr b="1" lang="fr" sz="105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b="1" lang="fr" sz="1050">
                <a:solidFill>
                  <a:srgbClr val="CE9178"/>
                </a:solidFill>
                <a:highlight>
                  <a:srgbClr val="1F1F1F"/>
                </a:highlight>
              </a:rPr>
              <a:t>'vue-router'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Then create a router instance:</a:t>
            </a:r>
            <a:endParaRPr sz="1300"/>
          </a:p>
        </p:txBody>
      </p:sp>
      <p:sp>
        <p:nvSpPr>
          <p:cNvPr id="483" name="Google Shape;483;p69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Routing with Vue Router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484" name="Google Shape;484;p69"/>
          <p:cNvPicPr preferRelativeResize="0"/>
          <p:nvPr/>
        </p:nvPicPr>
        <p:blipFill rotWithShape="1">
          <a:blip r:embed="rId3">
            <a:alphaModFix/>
          </a:blip>
          <a:srcRect b="6671" l="7940" r="7940" t="6680"/>
          <a:stretch/>
        </p:blipFill>
        <p:spPr>
          <a:xfrm>
            <a:off x="4855875" y="373950"/>
            <a:ext cx="4148050" cy="464820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9"/>
          <p:cNvSpPr/>
          <p:nvPr/>
        </p:nvSpPr>
        <p:spPr>
          <a:xfrm>
            <a:off x="4984150" y="2016725"/>
            <a:ext cx="3901500" cy="217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457200" y="1017725"/>
            <a:ext cx="4314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Integrating </a:t>
            </a:r>
            <a:r>
              <a:rPr b="1" lang="fr" sz="202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Router-View</a:t>
            </a: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and </a:t>
            </a:r>
            <a:r>
              <a:rPr b="1" lang="fr" sz="202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Router-Link</a:t>
            </a:r>
            <a:endParaRPr b="1" sz="202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>
                <a:solidFill>
                  <a:srgbClr val="6FA8DC"/>
                </a:solidFill>
              </a:rPr>
              <a:t>&lt;router-link&gt; </a:t>
            </a:r>
            <a:r>
              <a:rPr lang="fr" sz="1300"/>
              <a:t>is a Vue Router component used to create navigation links, enabling seamless transitions between routes in a Vue.js application.</a:t>
            </a:r>
            <a:endParaRPr sz="1300">
              <a:solidFill>
                <a:srgbClr val="6FA8DC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>
                <a:solidFill>
                  <a:srgbClr val="6FA8DC"/>
                </a:solidFill>
              </a:rPr>
              <a:t>&lt;router-view&gt;</a:t>
            </a:r>
            <a:r>
              <a:rPr lang="fr" sz="1300"/>
              <a:t> dynamically renders Vue components based on the active route, facilitating seamless navigation in single-page applications.</a:t>
            </a:r>
            <a:endParaRPr sz="1300"/>
          </a:p>
        </p:txBody>
      </p:sp>
      <p:sp>
        <p:nvSpPr>
          <p:cNvPr id="492" name="Google Shape;492;p70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Routing with Vue Router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493" name="Google Shape;493;p70"/>
          <p:cNvPicPr preferRelativeResize="0"/>
          <p:nvPr/>
        </p:nvPicPr>
        <p:blipFill rotWithShape="1">
          <a:blip r:embed="rId3">
            <a:alphaModFix/>
          </a:blip>
          <a:srcRect b="11733" l="8166" r="8416" t="11924"/>
          <a:stretch/>
        </p:blipFill>
        <p:spPr>
          <a:xfrm>
            <a:off x="5055075" y="586425"/>
            <a:ext cx="3762074" cy="409502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Introduction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>
                <a:solidFill>
                  <a:schemeClr val="accent1"/>
                </a:solidFill>
              </a:rPr>
              <a:t>Pinia </a:t>
            </a:r>
            <a:r>
              <a:rPr lang="fr" sz="1300"/>
              <a:t>is a lightweight state management library tailored for Vue.js. With a simple and reactive store pattern, it offers efficient state management, featuring modules and devtools for scalability and organization in Vue.js applications.</a:t>
            </a:r>
            <a:endParaRPr sz="1300"/>
          </a:p>
        </p:txBody>
      </p:sp>
      <p:sp>
        <p:nvSpPr>
          <p:cNvPr id="500" name="Google Shape;500;p71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149" y="445025"/>
            <a:ext cx="733001" cy="10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What’s a state manager ?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A state manager is essential for </a:t>
            </a:r>
            <a:r>
              <a:rPr lang="fr" sz="1300">
                <a:solidFill>
                  <a:schemeClr val="accent1"/>
                </a:solidFill>
              </a:rPr>
              <a:t>centralizing </a:t>
            </a:r>
            <a:r>
              <a:rPr lang="fr" sz="1300"/>
              <a:t>and </a:t>
            </a:r>
            <a:r>
              <a:rPr lang="fr" sz="1300">
                <a:solidFill>
                  <a:schemeClr val="accent1"/>
                </a:solidFill>
              </a:rPr>
              <a:t>organizing </a:t>
            </a:r>
            <a:r>
              <a:rPr lang="fr" sz="1300"/>
              <a:t>an </a:t>
            </a:r>
            <a:r>
              <a:rPr lang="fr" sz="1300">
                <a:solidFill>
                  <a:schemeClr val="accent1"/>
                </a:solidFill>
              </a:rPr>
              <a:t>application's data</a:t>
            </a:r>
            <a:r>
              <a:rPr lang="fr" sz="1300"/>
              <a:t>, simplifying component logic, improving debugging, and optimizing performance.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It enhances reusability, facilitates communication between components, ensures consistency across views, and supports asynchronous operations, contributing to scalable and maintainable software.</a:t>
            </a:r>
            <a:endParaRPr sz="1300"/>
          </a:p>
        </p:txBody>
      </p:sp>
      <p:sp>
        <p:nvSpPr>
          <p:cNvPr id="508" name="Google Shape;508;p72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509" name="Google Shape;50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>
            <p:ph idx="1" type="body"/>
          </p:nvPr>
        </p:nvSpPr>
        <p:spPr>
          <a:xfrm>
            <a:off x="466850" y="1017725"/>
            <a:ext cx="24204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Pinia vs Vuex</a:t>
            </a:r>
            <a:endParaRPr sz="1300"/>
          </a:p>
        </p:txBody>
      </p:sp>
      <p:sp>
        <p:nvSpPr>
          <p:cNvPr id="515" name="Google Shape;515;p73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graphicFrame>
        <p:nvGraphicFramePr>
          <p:cNvPr id="516" name="Google Shape;516;p73"/>
          <p:cNvGraphicFramePr/>
          <p:nvPr/>
        </p:nvGraphicFramePr>
        <p:xfrm>
          <a:off x="466825" y="16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{3320C38C-CBAA-4C0F-893C-8620566B3F0C}</a:tableStyleId>
              </a:tblPr>
              <a:tblGrid>
                <a:gridCol w="2736775"/>
                <a:gridCol w="2736775"/>
                <a:gridCol w="2736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Vuex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Pinia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Vue.js Integration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Official and deeply integrated.    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Developed as an alternative to Vuex. (Integrated officially in Vue 3)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Reactivity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Relies on Vue's reactivity system.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Utilizes the Composition API for fine-grained reactivity.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Modularity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Features modules for organizing state.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Default module-based architecture.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Developer Experience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Mature and extensively documented.   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Simplified syntax and embraces the Composition API.</a:t>
                      </a:r>
                      <a:endParaRPr b="1"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TypeScript Support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Good TypeScript support, requires additional declarations.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Built with TypeScript, seamless and type-safe integration.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7" name="Google Shape;51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/>
          <p:nvPr>
            <p:ph idx="1" type="body"/>
          </p:nvPr>
        </p:nvSpPr>
        <p:spPr>
          <a:xfrm>
            <a:off x="457200" y="1017725"/>
            <a:ext cx="24204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Pinia vs Vuex (2)</a:t>
            </a:r>
            <a:endParaRPr sz="1300"/>
          </a:p>
        </p:txBody>
      </p:sp>
      <p:sp>
        <p:nvSpPr>
          <p:cNvPr id="523" name="Google Shape;523;p74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graphicFrame>
        <p:nvGraphicFramePr>
          <p:cNvPr id="524" name="Google Shape;524;p74"/>
          <p:cNvGraphicFramePr/>
          <p:nvPr/>
        </p:nvGraphicFramePr>
        <p:xfrm>
          <a:off x="462013" y="16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{3320C38C-CBAA-4C0F-893C-8620566B3F0C}</a:tableStyleId>
              </a:tblPr>
              <a:tblGrid>
                <a:gridCol w="2746425"/>
                <a:gridCol w="2736775"/>
                <a:gridCol w="2736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Vuex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Pinia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Performance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Well-optimized and performs efficiently.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Emphasizes performance with built-in optimizations.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Namespacing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Supports namespacing for modularization. 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Implements namespacing for avoiding naming conflicts.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Devtools Integration  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Fully integrated with Vue Devtools.   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Provides its own Devtools extension.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Community Adoption   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Established and widely adopted.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Gaining popularity, particularly for Composition API users.</a:t>
                      </a:r>
                      <a:endParaRPr b="1" sz="10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5" name="Google Shape;52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457200" y="1017725"/>
            <a:ext cx="83517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Why choose Vue.js for Frontend Development?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Lightweight and easy to integrate.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Versatile: scales from simple to complex applications.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Large and active community for support and collaboration.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Introduction to Vue.js (2)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Installation of Pinia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>
                <a:solidFill>
                  <a:srgbClr val="FF9900"/>
                </a:solidFill>
              </a:rPr>
              <a:t>npm </a:t>
            </a:r>
            <a:r>
              <a:rPr lang="fr" sz="1300"/>
              <a:t>install pinia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300"/>
              <a:t># or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>
                <a:solidFill>
                  <a:srgbClr val="FF9900"/>
                </a:solidFill>
              </a:rPr>
              <a:t>yarn </a:t>
            </a:r>
            <a:r>
              <a:rPr lang="fr" sz="1300"/>
              <a:t>add pinia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531" name="Google Shape;531;p75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532" name="Google Shape;53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Setting up </a:t>
            </a: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Pinia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9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fr" sz="900"/>
              <a:t>In Vue 3 you will find pinia already integrated</a:t>
            </a:r>
            <a:endParaRPr b="1" i="1" sz="9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i="1" lang="fr" sz="900"/>
              <a:t>In Case of Vue 2 or earlier you need to modify your main.js</a:t>
            </a:r>
            <a:endParaRPr sz="1300"/>
          </a:p>
        </p:txBody>
      </p:sp>
      <p:sp>
        <p:nvSpPr>
          <p:cNvPr id="538" name="Google Shape;538;p76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39" name="Google Shape;539;p76"/>
          <p:cNvPicPr preferRelativeResize="0"/>
          <p:nvPr/>
        </p:nvPicPr>
        <p:blipFill rotWithShape="1">
          <a:blip r:embed="rId3">
            <a:alphaModFix/>
          </a:blip>
          <a:srcRect b="13565" l="11237" r="11530" t="12146"/>
          <a:stretch/>
        </p:blipFill>
        <p:spPr>
          <a:xfrm>
            <a:off x="4366000" y="661213"/>
            <a:ext cx="4648648" cy="382107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Configure State and Actions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546" name="Google Shape;546;p77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47" name="Google Shape;547;p77"/>
          <p:cNvPicPr preferRelativeResize="0"/>
          <p:nvPr/>
        </p:nvPicPr>
        <p:blipFill rotWithShape="1">
          <a:blip r:embed="rId3">
            <a:alphaModFix/>
          </a:blip>
          <a:srcRect b="5696" l="4200" r="4282" t="6807"/>
          <a:stretch/>
        </p:blipFill>
        <p:spPr>
          <a:xfrm>
            <a:off x="2226475" y="1550950"/>
            <a:ext cx="5167299" cy="33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8"/>
          <p:cNvSpPr txBox="1"/>
          <p:nvPr>
            <p:ph idx="1" type="body"/>
          </p:nvPr>
        </p:nvSpPr>
        <p:spPr>
          <a:xfrm>
            <a:off x="457200" y="1017725"/>
            <a:ext cx="7992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Configure State and Actions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554" name="Google Shape;554;p78"/>
          <p:cNvSpPr txBox="1"/>
          <p:nvPr>
            <p:ph type="title"/>
          </p:nvPr>
        </p:nvSpPr>
        <p:spPr>
          <a:xfrm>
            <a:off x="457200" y="445025"/>
            <a:ext cx="79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55" name="Google Shape;555;p78"/>
          <p:cNvPicPr preferRelativeResize="0"/>
          <p:nvPr/>
        </p:nvPicPr>
        <p:blipFill rotWithShape="1">
          <a:blip r:embed="rId3">
            <a:alphaModFix/>
          </a:blip>
          <a:srcRect b="4603" l="3843" r="3546" t="3501"/>
          <a:stretch/>
        </p:blipFill>
        <p:spPr>
          <a:xfrm>
            <a:off x="4288625" y="1017725"/>
            <a:ext cx="4524375" cy="39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State Management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62" name="Google Shape;56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Project 1 - Todo List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69" name="Google Shape;56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Project 2 - Mini E-commerce application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76" name="Google Shape;57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Q&amp;A Session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583" name="Google Shape;5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524" y="1677275"/>
            <a:ext cx="1788950" cy="1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457200" y="1017725"/>
            <a:ext cx="83517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Vue.js Features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Reactive Data Binding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Component-Based Architecture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Virtual DOM for Efficient Rendering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Introduction to Vue.js (3)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257" name="Google Shape;25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457200" y="1017725"/>
            <a:ext cx="83517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Requirements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IDE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Node.js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NPM or Yarn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3" name="Google Shape;263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Setting Up the Development Environment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457200" y="1017725"/>
            <a:ext cx="83517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Creating project using Vue CLI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>
                <a:solidFill>
                  <a:srgbClr val="FF9900"/>
                </a:solidFill>
              </a:rPr>
              <a:t>yarn</a:t>
            </a:r>
            <a:r>
              <a:rPr lang="fr" sz="1300"/>
              <a:t> global </a:t>
            </a:r>
            <a:r>
              <a:rPr lang="fr" sz="1300">
                <a:solidFill>
                  <a:srgbClr val="FF9900"/>
                </a:solidFill>
              </a:rPr>
              <a:t>add</a:t>
            </a:r>
            <a:r>
              <a:rPr lang="fr" sz="1300"/>
              <a:t> @vue/cli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vue create hello-world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0" name="Google Shape;270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Setting Up the Development Environment (2)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271" name="Google Shape;27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Setting Up the Development Environment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277" name="Google Shape;2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813" y="1759563"/>
            <a:ext cx="1624375" cy="1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457200" y="1017725"/>
            <a:ext cx="4608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Displaying Text</a:t>
            </a:r>
            <a:endParaRPr b="1" sz="202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20">
                <a:latin typeface="Hanken Grotesk"/>
                <a:ea typeface="Hanken Grotesk"/>
                <a:cs typeface="Hanken Grotesk"/>
                <a:sym typeface="Hanken Grotesk"/>
              </a:rPr>
              <a:t>  </a:t>
            </a:r>
            <a:r>
              <a:rPr lang="fr" sz="1300"/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To display text, we use </a:t>
            </a:r>
            <a:r>
              <a:rPr lang="fr" sz="1300">
                <a:solidFill>
                  <a:schemeClr val="accent1"/>
                </a:solidFill>
              </a:rPr>
              <a:t>interpolation</a:t>
            </a:r>
            <a:r>
              <a:rPr lang="fr" sz="1300"/>
              <a:t>. Interpolation refers to embedding expressions into marked-up text.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Interpolation uses the double curly braces </a:t>
            </a:r>
            <a:r>
              <a:rPr lang="fr" sz="1300">
                <a:solidFill>
                  <a:srgbClr val="FF9900"/>
                </a:solidFill>
              </a:rPr>
              <a:t>{{</a:t>
            </a:r>
            <a:r>
              <a:rPr lang="fr" sz="1300"/>
              <a:t> and</a:t>
            </a:r>
            <a:r>
              <a:rPr lang="fr" sz="1300">
                <a:solidFill>
                  <a:srgbClr val="FF9900"/>
                </a:solidFill>
              </a:rPr>
              <a:t> }}</a:t>
            </a:r>
            <a:r>
              <a:rPr lang="fr" sz="1300"/>
              <a:t> as delimiters.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fr" sz="1300"/>
              <a:t>Alternatively, you can utilize: </a:t>
            </a:r>
            <a:r>
              <a:rPr lang="fr" sz="1300">
                <a:solidFill>
                  <a:schemeClr val="accent1"/>
                </a:solidFill>
              </a:rPr>
              <a:t>v-text</a:t>
            </a:r>
            <a:r>
              <a:rPr lang="fr" sz="1300"/>
              <a:t>=</a:t>
            </a:r>
            <a:r>
              <a:rPr lang="fr" sz="1300">
                <a:solidFill>
                  <a:srgbClr val="4A86E8"/>
                </a:solidFill>
              </a:rPr>
              <a:t>"</a:t>
            </a:r>
            <a:r>
              <a:rPr lang="fr" sz="1300"/>
              <a:t>model</a:t>
            </a:r>
            <a:r>
              <a:rPr lang="fr" sz="1300">
                <a:solidFill>
                  <a:srgbClr val="4A86E8"/>
                </a:solidFill>
              </a:rPr>
              <a:t>"</a:t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284" name="Google Shape;284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chemeClr val="accent1"/>
                </a:solidFill>
              </a:rPr>
              <a:t>Rendering Data and Handling Events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12335" l="11733" r="11924" t="11705"/>
          <a:stretch/>
        </p:blipFill>
        <p:spPr>
          <a:xfrm>
            <a:off x="5560475" y="1378241"/>
            <a:ext cx="3235951" cy="334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7326950" y="1378250"/>
            <a:ext cx="12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Interpolation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7189925" y="2009900"/>
            <a:ext cx="959400" cy="31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8" name="Google Shape;288;p44"/>
          <p:cNvCxnSpPr>
            <a:stCxn id="286" idx="2"/>
            <a:endCxn id="287" idx="0"/>
          </p:cNvCxnSpPr>
          <p:nvPr/>
        </p:nvCxnSpPr>
        <p:spPr>
          <a:xfrm flipH="1">
            <a:off x="7669700" y="1778450"/>
            <a:ext cx="287700" cy="23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FFFFFF"/>
      </a:dk1>
      <a:lt1>
        <a:srgbClr val="05051A"/>
      </a:lt1>
      <a:dk2>
        <a:srgbClr val="636B61"/>
      </a:dk2>
      <a:lt2>
        <a:srgbClr val="05051A"/>
      </a:lt2>
      <a:accent1>
        <a:srgbClr val="39E3C5"/>
      </a:accent1>
      <a:accent2>
        <a:srgbClr val="8377D1"/>
      </a:accent2>
      <a:accent3>
        <a:srgbClr val="8A4F7D"/>
      </a:accent3>
      <a:accent4>
        <a:srgbClr val="A3A090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